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1085" y="6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radarChart>
        <c:radarStyle val="fill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【社名】レーダーチャート</c:v>
                </c:pt>
              </c:strCache>
            </c:strRef>
          </c:tx>
          <c:spPr>
            <a:solidFill>
              <a:srgbClr val="C00000">
                <a:alpha val="83922"/>
              </a:srgbClr>
            </a:solidFill>
            <a:ln>
              <a:noFill/>
            </a:ln>
            <a:effectLst/>
          </c:spPr>
          <c:cat>
            <c:strRef>
              <c:f>Sheet1!$A$2:$A$7</c:f>
              <c:strCache>
                <c:ptCount val="6"/>
                <c:pt idx="0">
                  <c:v>項目１</c:v>
                </c:pt>
                <c:pt idx="1">
                  <c:v>項目２</c:v>
                </c:pt>
                <c:pt idx="2">
                  <c:v>項目３</c:v>
                </c:pt>
                <c:pt idx="3">
                  <c:v>項目４</c:v>
                </c:pt>
                <c:pt idx="4">
                  <c:v>項目５</c:v>
                </c:pt>
                <c:pt idx="5">
                  <c:v>項目６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100</c:v>
                </c:pt>
                <c:pt idx="1">
                  <c:v>70</c:v>
                </c:pt>
                <c:pt idx="2">
                  <c:v>30</c:v>
                </c:pt>
                <c:pt idx="3">
                  <c:v>90</c:v>
                </c:pt>
                <c:pt idx="4">
                  <c:v>40</c:v>
                </c:pt>
                <c:pt idx="5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D2-4A9D-AF3C-76F6B28A25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14083823"/>
        <c:axId val="916221775"/>
      </c:radarChart>
      <c:catAx>
        <c:axId val="9140838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16221775"/>
        <c:crosses val="autoZero"/>
        <c:auto val="1"/>
        <c:lblAlgn val="ctr"/>
        <c:lblOffset val="100"/>
        <c:noMultiLvlLbl val="0"/>
      </c:catAx>
      <c:valAx>
        <c:axId val="9162217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140838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radarChart>
        <c:radarStyle val="fill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【パフ】レーダーチャート</c:v>
                </c:pt>
              </c:strCache>
            </c:strRef>
          </c:tx>
          <c:spPr>
            <a:solidFill>
              <a:srgbClr val="FFC000">
                <a:alpha val="87059"/>
              </a:srgbClr>
            </a:solidFill>
            <a:ln>
              <a:noFill/>
            </a:ln>
            <a:effectLst/>
          </c:spPr>
          <c:cat>
            <c:strRef>
              <c:f>Sheet1!$A$2:$A$7</c:f>
              <c:strCache>
                <c:ptCount val="6"/>
                <c:pt idx="0">
                  <c:v>理念</c:v>
                </c:pt>
                <c:pt idx="1">
                  <c:v>チームワーク</c:v>
                </c:pt>
                <c:pt idx="2">
                  <c:v>秩序</c:v>
                </c:pt>
                <c:pt idx="3">
                  <c:v>ボトムアップ</c:v>
                </c:pt>
                <c:pt idx="4">
                  <c:v>効率</c:v>
                </c:pt>
                <c:pt idx="5">
                  <c:v>人間臭さ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100</c:v>
                </c:pt>
                <c:pt idx="1">
                  <c:v>80</c:v>
                </c:pt>
                <c:pt idx="2">
                  <c:v>30</c:v>
                </c:pt>
                <c:pt idx="3">
                  <c:v>90</c:v>
                </c:pt>
                <c:pt idx="4">
                  <c:v>10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D2-4A9D-AF3C-76F6B28A25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14083823"/>
        <c:axId val="916221775"/>
      </c:radarChart>
      <c:catAx>
        <c:axId val="9140838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16221775"/>
        <c:crosses val="autoZero"/>
        <c:auto val="1"/>
        <c:lblAlgn val="ctr"/>
        <c:lblOffset val="100"/>
        <c:noMultiLvlLbl val="0"/>
      </c:catAx>
      <c:valAx>
        <c:axId val="9162217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140838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F4DC2-DEBC-48FD-BE7C-F0FB01594C50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6F48-6BF2-4F22-BBFD-3DEC64D98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049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F4DC2-DEBC-48FD-BE7C-F0FB01594C50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6F48-6BF2-4F22-BBFD-3DEC64D98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01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F4DC2-DEBC-48FD-BE7C-F0FB01594C50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6F48-6BF2-4F22-BBFD-3DEC64D98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75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F4DC2-DEBC-48FD-BE7C-F0FB01594C50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6F48-6BF2-4F22-BBFD-3DEC64D98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72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F4DC2-DEBC-48FD-BE7C-F0FB01594C50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6F48-6BF2-4F22-BBFD-3DEC64D98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64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F4DC2-DEBC-48FD-BE7C-F0FB01594C50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6F48-6BF2-4F22-BBFD-3DEC64D98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51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F4DC2-DEBC-48FD-BE7C-F0FB01594C50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6F48-6BF2-4F22-BBFD-3DEC64D98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310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F4DC2-DEBC-48FD-BE7C-F0FB01594C50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6F48-6BF2-4F22-BBFD-3DEC64D98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45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F4DC2-DEBC-48FD-BE7C-F0FB01594C50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6F48-6BF2-4F22-BBFD-3DEC64D98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039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F4DC2-DEBC-48FD-BE7C-F0FB01594C50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6F48-6BF2-4F22-BBFD-3DEC64D98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42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F4DC2-DEBC-48FD-BE7C-F0FB01594C50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6F48-6BF2-4F22-BBFD-3DEC64D98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127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F4DC2-DEBC-48FD-BE7C-F0FB01594C50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B6F48-6BF2-4F22-BBFD-3DEC64D98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41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BB7DCC9C-F224-B6B9-D8BC-6627E209D060}"/>
              </a:ext>
            </a:extLst>
          </p:cNvPr>
          <p:cNvGrpSpPr/>
          <p:nvPr/>
        </p:nvGrpSpPr>
        <p:grpSpPr>
          <a:xfrm>
            <a:off x="72598" y="918613"/>
            <a:ext cx="5635744" cy="5542769"/>
            <a:chOff x="138793" y="2566817"/>
            <a:chExt cx="5313317" cy="3478856"/>
          </a:xfrm>
        </p:grpSpPr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98049E7E-E463-121F-2DA6-0340E82FBA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85948" y="2566817"/>
              <a:ext cx="2802049" cy="3452876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DDDB2193-92C2-0D00-355B-46407D3B2B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4955" y="2874879"/>
              <a:ext cx="1247155" cy="3166112"/>
            </a:xfrm>
            <a:prstGeom prst="rect">
              <a:avLst/>
            </a:prstGeom>
          </p:spPr>
        </p:pic>
        <p:graphicFrame>
          <p:nvGraphicFramePr>
            <p:cNvPr id="42" name="オブジェクト 41">
              <a:extLst>
                <a:ext uri="{FF2B5EF4-FFF2-40B4-BE49-F238E27FC236}">
                  <a16:creationId xmlns:a16="http://schemas.microsoft.com/office/drawing/2014/main" id="{33FFFE34-4F0D-A5EA-B1EC-59E54C63864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88469384"/>
                </p:ext>
              </p:extLst>
            </p:nvPr>
          </p:nvGraphicFramePr>
          <p:xfrm>
            <a:off x="138793" y="2885413"/>
            <a:ext cx="1247155" cy="3160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Worksheet" r:id="rId4" imgW="1466986" imgH="3429000" progId="Excel.Sheet.12">
                    <p:embed/>
                  </p:oleObj>
                </mc:Choice>
                <mc:Fallback>
                  <p:oleObj name="Worksheet" r:id="rId4" imgW="1466986" imgH="3429000" progId="Excel.Sheet.12">
                    <p:embed/>
                    <p:pic>
                      <p:nvPicPr>
                        <p:cNvPr id="27" name="オブジェクト 26">
                          <a:extLst>
                            <a:ext uri="{FF2B5EF4-FFF2-40B4-BE49-F238E27FC236}">
                              <a16:creationId xmlns:a16="http://schemas.microsoft.com/office/drawing/2014/main" id="{B4B885F9-65DB-7939-BA39-5F9E254C389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38793" y="2885413"/>
                          <a:ext cx="1247155" cy="316026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0975099-72A4-4034-9DD8-AF6359662B54}"/>
              </a:ext>
            </a:extLst>
          </p:cNvPr>
          <p:cNvSpPr/>
          <p:nvPr/>
        </p:nvSpPr>
        <p:spPr>
          <a:xfrm>
            <a:off x="156569" y="134542"/>
            <a:ext cx="4742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キャラ</a:t>
            </a:r>
            <a:r>
              <a:rPr lang="en-US" altLang="ja-JP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de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企業研究　企業人格分析シート</a:t>
            </a:r>
            <a:endParaRPr lang="ja-JP" altLang="en-US" sz="105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7A310343-174E-4324-AC9C-B1BBF9E8AE29}"/>
              </a:ext>
            </a:extLst>
          </p:cNvPr>
          <p:cNvSpPr/>
          <p:nvPr/>
        </p:nvSpPr>
        <p:spPr>
          <a:xfrm>
            <a:off x="4595150" y="90456"/>
            <a:ext cx="5177896" cy="425303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社名：</a:t>
            </a:r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3109F92A-9E82-4508-A29E-9935DF2F55CB}"/>
              </a:ext>
            </a:extLst>
          </p:cNvPr>
          <p:cNvSpPr/>
          <p:nvPr/>
        </p:nvSpPr>
        <p:spPr>
          <a:xfrm>
            <a:off x="5552902" y="728178"/>
            <a:ext cx="4194627" cy="5987262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342900">
              <a:buClrTx/>
            </a:pPr>
            <a:r>
              <a:rPr kumimoji="1" lang="ja-JP" altLang="en-US" b="1" kern="1200" dirty="0">
                <a:solidFill>
                  <a:srgbClr val="E7E6E6">
                    <a:lumMod val="1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進め方</a:t>
            </a:r>
            <a:endParaRPr kumimoji="1" lang="en-US" altLang="ja-JP" b="1" kern="1200" dirty="0">
              <a:solidFill>
                <a:srgbClr val="E7E6E6">
                  <a:lumMod val="1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4B0BFD60-5267-4E6A-BF8A-7577901931B5}"/>
              </a:ext>
            </a:extLst>
          </p:cNvPr>
          <p:cNvSpPr/>
          <p:nvPr/>
        </p:nvSpPr>
        <p:spPr>
          <a:xfrm>
            <a:off x="5633141" y="1248602"/>
            <a:ext cx="3984466" cy="11633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342900">
              <a:buClrTx/>
            </a:pPr>
            <a:r>
              <a:rPr kumimoji="1" lang="ja-JP" altLang="en-US" sz="1400" b="1" kern="1200" dirty="0">
                <a:solidFill>
                  <a:srgbClr val="E7E6E6">
                    <a:lumMod val="1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プログラムの目的</a:t>
            </a:r>
            <a:endParaRPr kumimoji="1" lang="en-US" altLang="ja-JP" sz="1400" b="1" kern="1200" dirty="0">
              <a:solidFill>
                <a:srgbClr val="E7E6E6">
                  <a:lumMod val="1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342900">
              <a:buClrTx/>
            </a:pPr>
            <a:r>
              <a:rPr kumimoji="1" lang="ja-JP" altLang="en-US" sz="1400" kern="1200" dirty="0">
                <a:solidFill>
                  <a:srgbClr val="E7E6E6">
                    <a:lumMod val="1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企業の特徴、他社との違い、大切にしていることを明らかにする</a:t>
            </a:r>
            <a:endParaRPr kumimoji="1" lang="en-US" altLang="ja-JP" sz="1400" kern="1200" dirty="0">
              <a:solidFill>
                <a:srgbClr val="E7E6E6">
                  <a:lumMod val="1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id="{59EAF6D1-3563-4D1F-AA75-45408709CB31}"/>
              </a:ext>
            </a:extLst>
          </p:cNvPr>
          <p:cNvGrpSpPr/>
          <p:nvPr/>
        </p:nvGrpSpPr>
        <p:grpSpPr>
          <a:xfrm>
            <a:off x="5633141" y="2516370"/>
            <a:ext cx="4029884" cy="4113595"/>
            <a:chOff x="5633141" y="3455953"/>
            <a:chExt cx="4029884" cy="3161709"/>
          </a:xfrm>
        </p:grpSpPr>
        <p:sp>
          <p:nvSpPr>
            <p:cNvPr id="123" name="正方形/長方形 122">
              <a:extLst>
                <a:ext uri="{FF2B5EF4-FFF2-40B4-BE49-F238E27FC236}">
                  <a16:creationId xmlns:a16="http://schemas.microsoft.com/office/drawing/2014/main" id="{C7948AF1-DC3C-4F86-830F-A71BD9873DCE}"/>
                </a:ext>
              </a:extLst>
            </p:cNvPr>
            <p:cNvSpPr/>
            <p:nvPr/>
          </p:nvSpPr>
          <p:spPr>
            <a:xfrm>
              <a:off x="5633141" y="3455953"/>
              <a:ext cx="3306970" cy="15269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342900">
                <a:buClrTx/>
              </a:pPr>
              <a:r>
                <a:rPr kumimoji="1" lang="ja-JP" altLang="en-US" sz="1400" b="1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インタビュー</a:t>
              </a:r>
              <a:endParaRPr kumimoji="1" lang="en-US" altLang="ja-JP" sz="1400" b="1" kern="1200" dirty="0">
                <a:solidFill>
                  <a:srgbClr val="E7E6E6">
                    <a:lumMod val="1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342900">
                <a:buClrTx/>
              </a:pPr>
              <a:r>
                <a:rPr kumimoji="1" lang="ja-JP" altLang="en-US" sz="1400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・御社の特徴と感じるのはどの項目ですか</a:t>
              </a:r>
              <a:endParaRPr kumimoji="1" lang="en-US" altLang="ja-JP" sz="1400" kern="1200" dirty="0">
                <a:solidFill>
                  <a:srgbClr val="E7E6E6">
                    <a:lumMod val="1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342900">
                <a:buClrTx/>
              </a:pPr>
              <a:r>
                <a:rPr kumimoji="1" lang="ja-JP" altLang="en-US" sz="1400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・なぜこの項目はこの値なのですか（具体的なエピソードを聞く）</a:t>
              </a:r>
              <a:endParaRPr kumimoji="1" lang="en-US" altLang="ja-JP" sz="1400" kern="1200" dirty="0">
                <a:solidFill>
                  <a:srgbClr val="E7E6E6">
                    <a:lumMod val="1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4" name="正方形/長方形 123">
              <a:extLst>
                <a:ext uri="{FF2B5EF4-FFF2-40B4-BE49-F238E27FC236}">
                  <a16:creationId xmlns:a16="http://schemas.microsoft.com/office/drawing/2014/main" id="{0FF84C3E-148A-4FFF-B0DF-84EA5DA1F643}"/>
                </a:ext>
              </a:extLst>
            </p:cNvPr>
            <p:cNvSpPr/>
            <p:nvPr/>
          </p:nvSpPr>
          <p:spPr>
            <a:xfrm>
              <a:off x="5633141" y="5049843"/>
              <a:ext cx="3306970" cy="15269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342900">
                <a:buClrTx/>
              </a:pPr>
              <a:r>
                <a:rPr kumimoji="1" lang="ja-JP" altLang="en-US" sz="1400" b="1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チャート作成</a:t>
              </a:r>
              <a:endParaRPr kumimoji="1" lang="en-US" altLang="ja-JP" sz="1400" b="1" kern="1200" dirty="0">
                <a:solidFill>
                  <a:srgbClr val="E7E6E6">
                    <a:lumMod val="1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lvl="0" defTabSz="342900">
                <a:buClrTx/>
              </a:pPr>
              <a:r>
                <a:rPr kumimoji="1" lang="ja-JP" altLang="en-US" sz="1400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数値の高いもの</a:t>
              </a:r>
              <a:r>
                <a:rPr kumimoji="1" lang="en-US" altLang="ja-JP" sz="1400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kumimoji="1" lang="ja-JP" altLang="en-US" sz="1400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つ、低いもの</a:t>
              </a:r>
              <a:r>
                <a:rPr kumimoji="1" lang="en-US" altLang="ja-JP" sz="1400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kumimoji="1" lang="ja-JP" altLang="en-US" sz="1400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つを選んでレーダーチャートを作成。</a:t>
              </a:r>
              <a:endParaRPr kumimoji="1" lang="en-US" altLang="ja-JP" sz="1400" kern="1200" dirty="0">
                <a:solidFill>
                  <a:srgbClr val="E7E6E6">
                    <a:lumMod val="1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lvl="0" defTabSz="342900">
                <a:buClrTx/>
              </a:pPr>
              <a:r>
                <a:rPr kumimoji="1" lang="ja-JP" altLang="en-US" sz="1100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・企業の個性が出るものをチョイスしてください。</a:t>
              </a:r>
              <a:endParaRPr kumimoji="1" lang="en-US" altLang="ja-JP" sz="1100" kern="1200" dirty="0">
                <a:solidFill>
                  <a:srgbClr val="E7E6E6">
                    <a:lumMod val="1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lvl="0" defTabSz="342900">
                <a:buClrTx/>
              </a:pPr>
              <a:r>
                <a:rPr kumimoji="1" lang="ja-JP" altLang="en-US" sz="1100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・学生のマイキャラ作成のように、</a:t>
              </a:r>
              <a:r>
                <a:rPr kumimoji="1" lang="ja-JP" altLang="en-US" sz="1100" kern="12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項目を</a:t>
              </a:r>
              <a:endParaRPr kumimoji="1" lang="en-US" altLang="ja-JP" sz="1100" kern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lvl="0" defTabSz="342900">
                <a:buClrTx/>
              </a:pPr>
              <a:r>
                <a:rPr kumimoji="1" lang="ja-JP" altLang="en-US" sz="11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100" kern="12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オリジナルに作ってもＯＫ</a:t>
              </a:r>
              <a:endParaRPr kumimoji="1" lang="en-US" altLang="ja-JP" sz="2400" kern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5" name="矢印: 五方向 124">
              <a:extLst>
                <a:ext uri="{FF2B5EF4-FFF2-40B4-BE49-F238E27FC236}">
                  <a16:creationId xmlns:a16="http://schemas.microsoft.com/office/drawing/2014/main" id="{245E8811-3491-45E1-AEDA-34B969B6744D}"/>
                </a:ext>
              </a:extLst>
            </p:cNvPr>
            <p:cNvSpPr/>
            <p:nvPr/>
          </p:nvSpPr>
          <p:spPr>
            <a:xfrm rot="5400000">
              <a:off x="8570068" y="3922645"/>
              <a:ext cx="1547504" cy="638410"/>
            </a:xfrm>
            <a:prstGeom prst="homePlate">
              <a:avLst>
                <a:gd name="adj" fmla="val 3359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 defTabSz="342900">
                <a:buClrTx/>
              </a:pPr>
              <a:r>
                <a:rPr kumimoji="1" lang="en-US" altLang="ja-JP" sz="1050" b="1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</a:t>
              </a:r>
              <a:r>
                <a:rPr kumimoji="1" lang="ja-JP" altLang="en-US" sz="1050" b="1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050" b="1" kern="1200" dirty="0">
                <a:solidFill>
                  <a:srgbClr val="E7E6E6">
                    <a:lumMod val="1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6" name="矢印: 五方向 125">
              <a:extLst>
                <a:ext uri="{FF2B5EF4-FFF2-40B4-BE49-F238E27FC236}">
                  <a16:creationId xmlns:a16="http://schemas.microsoft.com/office/drawing/2014/main" id="{A643A1F5-7D7D-4F73-8491-EFAEE203A4D9}"/>
                </a:ext>
              </a:extLst>
            </p:cNvPr>
            <p:cNvSpPr/>
            <p:nvPr/>
          </p:nvSpPr>
          <p:spPr>
            <a:xfrm rot="5400000">
              <a:off x="8565205" y="5519842"/>
              <a:ext cx="1557230" cy="638410"/>
            </a:xfrm>
            <a:prstGeom prst="homePlate">
              <a:avLst>
                <a:gd name="adj" fmla="val 3359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 defTabSz="342900">
                <a:buClrTx/>
              </a:pPr>
              <a:r>
                <a:rPr kumimoji="1" lang="en-US" altLang="ja-JP" sz="1050" b="1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kumimoji="1" lang="ja-JP" altLang="en-US" sz="1050" b="1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050" b="1" kern="1200" dirty="0">
                <a:solidFill>
                  <a:srgbClr val="E7E6E6">
                    <a:lumMod val="1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3" name="楕円 42">
            <a:extLst>
              <a:ext uri="{FF2B5EF4-FFF2-40B4-BE49-F238E27FC236}">
                <a16:creationId xmlns:a16="http://schemas.microsoft.com/office/drawing/2014/main" id="{10CCD4E0-F54D-97A5-A437-343A695BCD66}"/>
              </a:ext>
            </a:extLst>
          </p:cNvPr>
          <p:cNvSpPr>
            <a:spLocks/>
          </p:cNvSpPr>
          <p:nvPr/>
        </p:nvSpPr>
        <p:spPr>
          <a:xfrm>
            <a:off x="2766088" y="1520880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9EAA4375-CA10-B9AA-003F-EE2D1762B9E1}"/>
              </a:ext>
            </a:extLst>
          </p:cNvPr>
          <p:cNvSpPr>
            <a:spLocks/>
          </p:cNvSpPr>
          <p:nvPr/>
        </p:nvSpPr>
        <p:spPr>
          <a:xfrm>
            <a:off x="2766088" y="1976027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A70EDF00-345F-4FA2-0772-9E49B9B6FEF9}"/>
              </a:ext>
            </a:extLst>
          </p:cNvPr>
          <p:cNvSpPr>
            <a:spLocks/>
          </p:cNvSpPr>
          <p:nvPr/>
        </p:nvSpPr>
        <p:spPr>
          <a:xfrm>
            <a:off x="2766088" y="2431174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400E3F04-AA1C-8FE3-4BB6-99969C4901A5}"/>
              </a:ext>
            </a:extLst>
          </p:cNvPr>
          <p:cNvSpPr>
            <a:spLocks/>
          </p:cNvSpPr>
          <p:nvPr/>
        </p:nvSpPr>
        <p:spPr>
          <a:xfrm>
            <a:off x="2766088" y="2886321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7105CB2B-6237-A38B-7288-1517F535D448}"/>
              </a:ext>
            </a:extLst>
          </p:cNvPr>
          <p:cNvSpPr>
            <a:spLocks/>
          </p:cNvSpPr>
          <p:nvPr/>
        </p:nvSpPr>
        <p:spPr>
          <a:xfrm>
            <a:off x="2766088" y="3341468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49" name="楕円 48">
            <a:extLst>
              <a:ext uri="{FF2B5EF4-FFF2-40B4-BE49-F238E27FC236}">
                <a16:creationId xmlns:a16="http://schemas.microsoft.com/office/drawing/2014/main" id="{52746972-5C49-996A-9E41-2CA32828AEC3}"/>
              </a:ext>
            </a:extLst>
          </p:cNvPr>
          <p:cNvSpPr>
            <a:spLocks/>
          </p:cNvSpPr>
          <p:nvPr/>
        </p:nvSpPr>
        <p:spPr>
          <a:xfrm>
            <a:off x="2766088" y="3796615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1C035CC9-56EA-CC4A-151D-085E4EF9DA34}"/>
              </a:ext>
            </a:extLst>
          </p:cNvPr>
          <p:cNvSpPr>
            <a:spLocks/>
          </p:cNvSpPr>
          <p:nvPr/>
        </p:nvSpPr>
        <p:spPr>
          <a:xfrm>
            <a:off x="2766088" y="4251762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10F29E43-5059-18EC-60EC-B6D70ACA3E34}"/>
              </a:ext>
            </a:extLst>
          </p:cNvPr>
          <p:cNvSpPr>
            <a:spLocks/>
          </p:cNvSpPr>
          <p:nvPr/>
        </p:nvSpPr>
        <p:spPr>
          <a:xfrm>
            <a:off x="2766088" y="4706909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5ACB94E0-4C6E-889D-3C87-C9BD267E823E}"/>
              </a:ext>
            </a:extLst>
          </p:cNvPr>
          <p:cNvSpPr>
            <a:spLocks/>
          </p:cNvSpPr>
          <p:nvPr/>
        </p:nvSpPr>
        <p:spPr>
          <a:xfrm>
            <a:off x="2766088" y="5162056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6771D75A-A1E6-0B14-45C0-07579CC88D4C}"/>
              </a:ext>
            </a:extLst>
          </p:cNvPr>
          <p:cNvSpPr>
            <a:spLocks/>
          </p:cNvSpPr>
          <p:nvPr/>
        </p:nvSpPr>
        <p:spPr>
          <a:xfrm>
            <a:off x="2766088" y="5617203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F886863E-968B-631C-CF91-0D8220300953}"/>
              </a:ext>
            </a:extLst>
          </p:cNvPr>
          <p:cNvSpPr>
            <a:spLocks/>
          </p:cNvSpPr>
          <p:nvPr/>
        </p:nvSpPr>
        <p:spPr>
          <a:xfrm>
            <a:off x="2766088" y="6072348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</p:spTree>
    <p:extLst>
      <p:ext uri="{BB962C8B-B14F-4D97-AF65-F5344CB8AC3E}">
        <p14:creationId xmlns:p14="http://schemas.microsoft.com/office/powerpoint/2010/main" val="190561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DAECC86D-7A19-493B-B660-8247F81D48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7242714"/>
              </p:ext>
            </p:extLst>
          </p:nvPr>
        </p:nvGraphicFramePr>
        <p:xfrm>
          <a:off x="819151" y="552450"/>
          <a:ext cx="7915274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6116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0F29958-9A56-F6A5-D291-03E6AA75668E}"/>
              </a:ext>
            </a:extLst>
          </p:cNvPr>
          <p:cNvGrpSpPr/>
          <p:nvPr/>
        </p:nvGrpSpPr>
        <p:grpSpPr>
          <a:xfrm>
            <a:off x="72598" y="918613"/>
            <a:ext cx="5635744" cy="5542769"/>
            <a:chOff x="138793" y="2566817"/>
            <a:chExt cx="5313317" cy="3478856"/>
          </a:xfrm>
        </p:grpSpPr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AEA8B699-00C8-AFDF-5173-E3904F5AD3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85948" y="2566817"/>
              <a:ext cx="2802049" cy="3452876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1C2FCD11-EBE5-8D16-D8EA-661A27ACDC1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4955" y="2874879"/>
              <a:ext cx="1247155" cy="3166112"/>
            </a:xfrm>
            <a:prstGeom prst="rect">
              <a:avLst/>
            </a:prstGeom>
          </p:spPr>
        </p:pic>
        <p:graphicFrame>
          <p:nvGraphicFramePr>
            <p:cNvPr id="27" name="オブジェクト 26">
              <a:extLst>
                <a:ext uri="{FF2B5EF4-FFF2-40B4-BE49-F238E27FC236}">
                  <a16:creationId xmlns:a16="http://schemas.microsoft.com/office/drawing/2014/main" id="{B4B885F9-65DB-7939-BA39-5F9E254C389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41385555"/>
                </p:ext>
              </p:extLst>
            </p:nvPr>
          </p:nvGraphicFramePr>
          <p:xfrm>
            <a:off x="138793" y="2885413"/>
            <a:ext cx="1247155" cy="3160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Worksheet" r:id="rId4" imgW="1466986" imgH="3429000" progId="Excel.Sheet.12">
                    <p:embed/>
                  </p:oleObj>
                </mc:Choice>
                <mc:Fallback>
                  <p:oleObj name="Worksheet" r:id="rId4" imgW="1466986" imgH="3429000" progId="Excel.Sheet.12">
                    <p:embed/>
                    <p:pic>
                      <p:nvPicPr>
                        <p:cNvPr id="27" name="オブジェクト 26">
                          <a:extLst>
                            <a:ext uri="{FF2B5EF4-FFF2-40B4-BE49-F238E27FC236}">
                              <a16:creationId xmlns:a16="http://schemas.microsoft.com/office/drawing/2014/main" id="{9EC6AFD8-CA91-0639-1A84-64E998B2BB89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38793" y="2885413"/>
                          <a:ext cx="1247155" cy="316026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0975099-72A4-4034-9DD8-AF6359662B54}"/>
              </a:ext>
            </a:extLst>
          </p:cNvPr>
          <p:cNvSpPr/>
          <p:nvPr/>
        </p:nvSpPr>
        <p:spPr>
          <a:xfrm>
            <a:off x="156569" y="134542"/>
            <a:ext cx="4742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キャラ</a:t>
            </a:r>
            <a:r>
              <a:rPr lang="en-US" altLang="ja-JP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de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企業研究　企業人格分析シート</a:t>
            </a:r>
            <a:endParaRPr lang="ja-JP" altLang="en-US" sz="105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7A310343-174E-4324-AC9C-B1BBF9E8AE29}"/>
              </a:ext>
            </a:extLst>
          </p:cNvPr>
          <p:cNvSpPr/>
          <p:nvPr/>
        </p:nvSpPr>
        <p:spPr>
          <a:xfrm>
            <a:off x="4595150" y="90456"/>
            <a:ext cx="5177896" cy="425303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社名：</a:t>
            </a: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株式会社パフ</a:t>
            </a:r>
            <a:endParaRPr kumimoji="1" lang="ja-JP" altLang="en-US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0DE865F3-3929-454F-88BD-5F51D434B0AD}"/>
              </a:ext>
            </a:extLst>
          </p:cNvPr>
          <p:cNvSpPr/>
          <p:nvPr/>
        </p:nvSpPr>
        <p:spPr>
          <a:xfrm>
            <a:off x="5552902" y="728178"/>
            <a:ext cx="4194627" cy="5987262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342900">
              <a:buClrTx/>
            </a:pPr>
            <a:r>
              <a:rPr kumimoji="1" lang="ja-JP" altLang="en-US" b="1" kern="1200" dirty="0">
                <a:solidFill>
                  <a:srgbClr val="E7E6E6">
                    <a:lumMod val="1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進め方</a:t>
            </a:r>
            <a:endParaRPr kumimoji="1" lang="en-US" altLang="ja-JP" b="1" kern="1200" dirty="0">
              <a:solidFill>
                <a:srgbClr val="E7E6E6">
                  <a:lumMod val="1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15CD0390-5CC5-42A8-AD12-28DF92A582F4}"/>
              </a:ext>
            </a:extLst>
          </p:cNvPr>
          <p:cNvSpPr/>
          <p:nvPr/>
        </p:nvSpPr>
        <p:spPr>
          <a:xfrm>
            <a:off x="5633141" y="1248602"/>
            <a:ext cx="3984466" cy="11633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342900">
              <a:buClrTx/>
            </a:pPr>
            <a:r>
              <a:rPr kumimoji="1" lang="ja-JP" altLang="en-US" sz="1400" b="1" kern="1200" dirty="0">
                <a:solidFill>
                  <a:srgbClr val="E7E6E6">
                    <a:lumMod val="1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プログラムの目的</a:t>
            </a:r>
            <a:endParaRPr kumimoji="1" lang="en-US" altLang="ja-JP" sz="1400" b="1" kern="1200" dirty="0">
              <a:solidFill>
                <a:srgbClr val="E7E6E6">
                  <a:lumMod val="1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342900">
              <a:buClrTx/>
            </a:pPr>
            <a:r>
              <a:rPr kumimoji="1" lang="ja-JP" altLang="en-US" sz="1400" kern="1200" dirty="0">
                <a:solidFill>
                  <a:srgbClr val="E7E6E6">
                    <a:lumMod val="1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企業の特徴、他社との違い、大切にしていることを明らかにする</a:t>
            </a:r>
            <a:endParaRPr kumimoji="1" lang="en-US" altLang="ja-JP" sz="1400" kern="1200" dirty="0">
              <a:solidFill>
                <a:srgbClr val="E7E6E6">
                  <a:lumMod val="1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D086F5B4-081D-4037-87CA-C15BA1946CE4}"/>
              </a:ext>
            </a:extLst>
          </p:cNvPr>
          <p:cNvGrpSpPr/>
          <p:nvPr/>
        </p:nvGrpSpPr>
        <p:grpSpPr>
          <a:xfrm>
            <a:off x="5633141" y="2516370"/>
            <a:ext cx="4029884" cy="4113595"/>
            <a:chOff x="5633141" y="3455953"/>
            <a:chExt cx="4029884" cy="3161709"/>
          </a:xfrm>
        </p:grpSpPr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A998978C-8D4C-406D-8A8A-EA763A4B7DC7}"/>
                </a:ext>
              </a:extLst>
            </p:cNvPr>
            <p:cNvSpPr/>
            <p:nvPr/>
          </p:nvSpPr>
          <p:spPr>
            <a:xfrm>
              <a:off x="5633141" y="3455953"/>
              <a:ext cx="3306970" cy="15269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342900">
                <a:buClrTx/>
              </a:pPr>
              <a:r>
                <a:rPr kumimoji="1" lang="ja-JP" altLang="en-US" sz="1400" b="1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インタビュー</a:t>
              </a:r>
              <a:endParaRPr kumimoji="1" lang="en-US" altLang="ja-JP" sz="1400" b="1" kern="1200" dirty="0">
                <a:solidFill>
                  <a:srgbClr val="E7E6E6">
                    <a:lumMod val="1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342900">
                <a:buClrTx/>
              </a:pPr>
              <a:r>
                <a:rPr kumimoji="1" lang="ja-JP" altLang="en-US" sz="1400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・御社の特徴と感じるのはどの項目ですか</a:t>
              </a:r>
              <a:endParaRPr kumimoji="1" lang="en-US" altLang="ja-JP" sz="1400" kern="1200" dirty="0">
                <a:solidFill>
                  <a:srgbClr val="E7E6E6">
                    <a:lumMod val="1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342900">
                <a:buClrTx/>
              </a:pPr>
              <a:r>
                <a:rPr kumimoji="1" lang="ja-JP" altLang="en-US" sz="1400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・なぜこの項目はこの値なのですか（具体的なエピソードを聞く）</a:t>
              </a:r>
              <a:endParaRPr kumimoji="1" lang="en-US" altLang="ja-JP" sz="1400" kern="1200" dirty="0">
                <a:solidFill>
                  <a:srgbClr val="E7E6E6">
                    <a:lumMod val="1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9" name="正方形/長方形 78">
              <a:extLst>
                <a:ext uri="{FF2B5EF4-FFF2-40B4-BE49-F238E27FC236}">
                  <a16:creationId xmlns:a16="http://schemas.microsoft.com/office/drawing/2014/main" id="{29F85FD2-FAAC-4A14-8C5A-C47EE19CE40C}"/>
                </a:ext>
              </a:extLst>
            </p:cNvPr>
            <p:cNvSpPr/>
            <p:nvPr/>
          </p:nvSpPr>
          <p:spPr>
            <a:xfrm>
              <a:off x="5633141" y="5049843"/>
              <a:ext cx="3306970" cy="15269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342900">
                <a:buClrTx/>
              </a:pPr>
              <a:r>
                <a:rPr kumimoji="1" lang="ja-JP" altLang="en-US" sz="1400" b="1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チャート作成</a:t>
              </a:r>
              <a:endParaRPr kumimoji="1" lang="en-US" altLang="ja-JP" sz="1400" b="1" kern="1200" dirty="0">
                <a:solidFill>
                  <a:srgbClr val="E7E6E6">
                    <a:lumMod val="1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lvl="0" defTabSz="342900">
                <a:buClrTx/>
              </a:pPr>
              <a:r>
                <a:rPr kumimoji="1" lang="ja-JP" altLang="en-US" sz="1400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数値の高いもの</a:t>
              </a:r>
              <a:r>
                <a:rPr kumimoji="1" lang="en-US" altLang="ja-JP" sz="1400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kumimoji="1" lang="ja-JP" altLang="en-US" sz="1400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つ、低いもの</a:t>
              </a:r>
              <a:r>
                <a:rPr kumimoji="1" lang="en-US" altLang="ja-JP" sz="1400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kumimoji="1" lang="ja-JP" altLang="en-US" sz="1400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つを選んでレーダーチャートを作成。</a:t>
              </a:r>
              <a:endParaRPr kumimoji="1" lang="en-US" altLang="ja-JP" sz="1400" kern="1200" dirty="0">
                <a:solidFill>
                  <a:srgbClr val="E7E6E6">
                    <a:lumMod val="1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lvl="0" defTabSz="342900">
                <a:buClrTx/>
              </a:pPr>
              <a:r>
                <a:rPr kumimoji="1" lang="ja-JP" altLang="en-US" sz="1100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・企業の個性が出るものをチョイスしてください。</a:t>
              </a:r>
              <a:endParaRPr kumimoji="1" lang="en-US" altLang="ja-JP" sz="1100" kern="1200" dirty="0">
                <a:solidFill>
                  <a:srgbClr val="E7E6E6">
                    <a:lumMod val="1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lvl="0" defTabSz="342900">
                <a:buClrTx/>
              </a:pPr>
              <a:r>
                <a:rPr kumimoji="1" lang="ja-JP" altLang="en-US" sz="1100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・学生のマイキャラ作成のように、</a:t>
              </a:r>
              <a:r>
                <a:rPr kumimoji="1" lang="ja-JP" altLang="en-US" sz="1100" kern="12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項目を</a:t>
              </a:r>
              <a:endParaRPr kumimoji="1" lang="en-US" altLang="ja-JP" sz="1100" kern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lvl="0" defTabSz="342900">
                <a:buClrTx/>
              </a:pPr>
              <a:r>
                <a:rPr kumimoji="1" lang="ja-JP" altLang="en-US" sz="11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100" kern="12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オリジナルに作ってもＯＫ</a:t>
              </a:r>
              <a:endParaRPr kumimoji="1" lang="en-US" altLang="ja-JP" sz="2400" kern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0" name="矢印: 五方向 79">
              <a:extLst>
                <a:ext uri="{FF2B5EF4-FFF2-40B4-BE49-F238E27FC236}">
                  <a16:creationId xmlns:a16="http://schemas.microsoft.com/office/drawing/2014/main" id="{626C10FB-C63A-4B2A-BF0F-7E423DC61451}"/>
                </a:ext>
              </a:extLst>
            </p:cNvPr>
            <p:cNvSpPr/>
            <p:nvPr/>
          </p:nvSpPr>
          <p:spPr>
            <a:xfrm rot="5400000">
              <a:off x="8570068" y="3922645"/>
              <a:ext cx="1547504" cy="638410"/>
            </a:xfrm>
            <a:prstGeom prst="homePlate">
              <a:avLst>
                <a:gd name="adj" fmla="val 3359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 defTabSz="342900">
                <a:buClrTx/>
              </a:pPr>
              <a:r>
                <a:rPr kumimoji="1" lang="en-US" altLang="ja-JP" sz="1050" b="1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</a:t>
              </a:r>
              <a:r>
                <a:rPr kumimoji="1" lang="ja-JP" altLang="en-US" sz="1050" b="1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050" b="1" kern="1200" dirty="0">
                <a:solidFill>
                  <a:srgbClr val="E7E6E6">
                    <a:lumMod val="1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1" name="矢印: 五方向 80">
              <a:extLst>
                <a:ext uri="{FF2B5EF4-FFF2-40B4-BE49-F238E27FC236}">
                  <a16:creationId xmlns:a16="http://schemas.microsoft.com/office/drawing/2014/main" id="{18587D3F-B02A-4003-A907-E246B9BC8A70}"/>
                </a:ext>
              </a:extLst>
            </p:cNvPr>
            <p:cNvSpPr/>
            <p:nvPr/>
          </p:nvSpPr>
          <p:spPr>
            <a:xfrm rot="5400000">
              <a:off x="8565205" y="5519842"/>
              <a:ext cx="1557230" cy="638410"/>
            </a:xfrm>
            <a:prstGeom prst="homePlate">
              <a:avLst>
                <a:gd name="adj" fmla="val 3359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 defTabSz="342900">
                <a:buClrTx/>
              </a:pPr>
              <a:r>
                <a:rPr kumimoji="1" lang="en-US" altLang="ja-JP" sz="1050" b="1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kumimoji="1" lang="ja-JP" altLang="en-US" sz="1050" b="1" kern="1200" dirty="0">
                  <a:solidFill>
                    <a:srgbClr val="E7E6E6">
                      <a:lumMod val="1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050" b="1" kern="1200" dirty="0">
                <a:solidFill>
                  <a:srgbClr val="E7E6E6">
                    <a:lumMod val="1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91CE867-8D0F-4AFE-8808-E3EDB80698CD}"/>
              </a:ext>
            </a:extLst>
          </p:cNvPr>
          <p:cNvSpPr/>
          <p:nvPr/>
        </p:nvSpPr>
        <p:spPr>
          <a:xfrm>
            <a:off x="6026879" y="602848"/>
            <a:ext cx="3632980" cy="2372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記入例</a:t>
            </a:r>
          </a:p>
        </p:txBody>
      </p:sp>
      <p:sp>
        <p:nvSpPr>
          <p:cNvPr id="83" name="楕円 82">
            <a:extLst>
              <a:ext uri="{FF2B5EF4-FFF2-40B4-BE49-F238E27FC236}">
                <a16:creationId xmlns:a16="http://schemas.microsoft.com/office/drawing/2014/main" id="{8BFD7E38-C290-4271-8733-E8136349CC6C}"/>
              </a:ext>
            </a:extLst>
          </p:cNvPr>
          <p:cNvSpPr>
            <a:spLocks/>
          </p:cNvSpPr>
          <p:nvPr/>
        </p:nvSpPr>
        <p:spPr>
          <a:xfrm>
            <a:off x="3859197" y="1520880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5403253D-F9E5-4AAC-8D91-345FC203BFEF}"/>
              </a:ext>
            </a:extLst>
          </p:cNvPr>
          <p:cNvSpPr>
            <a:spLocks/>
          </p:cNvSpPr>
          <p:nvPr/>
        </p:nvSpPr>
        <p:spPr>
          <a:xfrm>
            <a:off x="1399056" y="1976027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85" name="楕円 84">
            <a:extLst>
              <a:ext uri="{FF2B5EF4-FFF2-40B4-BE49-F238E27FC236}">
                <a16:creationId xmlns:a16="http://schemas.microsoft.com/office/drawing/2014/main" id="{B2334837-A68E-4F39-BBD4-7A894B0F33F9}"/>
              </a:ext>
            </a:extLst>
          </p:cNvPr>
          <p:cNvSpPr>
            <a:spLocks/>
          </p:cNvSpPr>
          <p:nvPr/>
        </p:nvSpPr>
        <p:spPr>
          <a:xfrm>
            <a:off x="4133120" y="2431174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86" name="楕円 85">
            <a:extLst>
              <a:ext uri="{FF2B5EF4-FFF2-40B4-BE49-F238E27FC236}">
                <a16:creationId xmlns:a16="http://schemas.microsoft.com/office/drawing/2014/main" id="{581BD86D-F38A-4C05-8F1D-16D8078A17F6}"/>
              </a:ext>
            </a:extLst>
          </p:cNvPr>
          <p:cNvSpPr>
            <a:spLocks/>
          </p:cNvSpPr>
          <p:nvPr/>
        </p:nvSpPr>
        <p:spPr>
          <a:xfrm>
            <a:off x="2217349" y="2886321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87" name="楕円 86">
            <a:extLst>
              <a:ext uri="{FF2B5EF4-FFF2-40B4-BE49-F238E27FC236}">
                <a16:creationId xmlns:a16="http://schemas.microsoft.com/office/drawing/2014/main" id="{4FBFCB62-830E-4215-A7E8-B9610637A730}"/>
              </a:ext>
            </a:extLst>
          </p:cNvPr>
          <p:cNvSpPr>
            <a:spLocks/>
          </p:cNvSpPr>
          <p:nvPr/>
        </p:nvSpPr>
        <p:spPr>
          <a:xfrm>
            <a:off x="1958354" y="3342850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88" name="楕円 87">
            <a:extLst>
              <a:ext uri="{FF2B5EF4-FFF2-40B4-BE49-F238E27FC236}">
                <a16:creationId xmlns:a16="http://schemas.microsoft.com/office/drawing/2014/main" id="{425D516C-9D23-47FA-9613-F7F629DA13A4}"/>
              </a:ext>
            </a:extLst>
          </p:cNvPr>
          <p:cNvSpPr>
            <a:spLocks/>
          </p:cNvSpPr>
          <p:nvPr/>
        </p:nvSpPr>
        <p:spPr>
          <a:xfrm>
            <a:off x="3845946" y="3796615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89" name="楕円 88">
            <a:extLst>
              <a:ext uri="{FF2B5EF4-FFF2-40B4-BE49-F238E27FC236}">
                <a16:creationId xmlns:a16="http://schemas.microsoft.com/office/drawing/2014/main" id="{2C198B4E-A5A3-4EF8-B53B-292A435E7DBA}"/>
              </a:ext>
            </a:extLst>
          </p:cNvPr>
          <p:cNvSpPr>
            <a:spLocks/>
          </p:cNvSpPr>
          <p:nvPr/>
        </p:nvSpPr>
        <p:spPr>
          <a:xfrm>
            <a:off x="1958354" y="4251762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90" name="楕円 89">
            <a:extLst>
              <a:ext uri="{FF2B5EF4-FFF2-40B4-BE49-F238E27FC236}">
                <a16:creationId xmlns:a16="http://schemas.microsoft.com/office/drawing/2014/main" id="{5A79CDD4-BC41-438D-A6CD-9554DC3B51ED}"/>
              </a:ext>
            </a:extLst>
          </p:cNvPr>
          <p:cNvSpPr>
            <a:spLocks/>
          </p:cNvSpPr>
          <p:nvPr/>
        </p:nvSpPr>
        <p:spPr>
          <a:xfrm>
            <a:off x="2766220" y="4706909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91" name="楕円 90">
            <a:extLst>
              <a:ext uri="{FF2B5EF4-FFF2-40B4-BE49-F238E27FC236}">
                <a16:creationId xmlns:a16="http://schemas.microsoft.com/office/drawing/2014/main" id="{9C79749D-6494-4057-AFF9-601937EBF9D4}"/>
              </a:ext>
            </a:extLst>
          </p:cNvPr>
          <p:cNvSpPr>
            <a:spLocks/>
          </p:cNvSpPr>
          <p:nvPr/>
        </p:nvSpPr>
        <p:spPr>
          <a:xfrm>
            <a:off x="1399056" y="5162056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92" name="楕円 91">
            <a:extLst>
              <a:ext uri="{FF2B5EF4-FFF2-40B4-BE49-F238E27FC236}">
                <a16:creationId xmlns:a16="http://schemas.microsoft.com/office/drawing/2014/main" id="{56FE9FB9-D489-408C-8EC7-2A1EC7434EB3}"/>
              </a:ext>
            </a:extLst>
          </p:cNvPr>
          <p:cNvSpPr>
            <a:spLocks/>
          </p:cNvSpPr>
          <p:nvPr/>
        </p:nvSpPr>
        <p:spPr>
          <a:xfrm>
            <a:off x="3593775" y="5617203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CB0631B4-F7A4-4DAF-B878-0F032F203AAF}"/>
              </a:ext>
            </a:extLst>
          </p:cNvPr>
          <p:cNvSpPr>
            <a:spLocks/>
          </p:cNvSpPr>
          <p:nvPr/>
        </p:nvSpPr>
        <p:spPr>
          <a:xfrm>
            <a:off x="2233563" y="6072348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</p:spTree>
    <p:extLst>
      <p:ext uri="{BB962C8B-B14F-4D97-AF65-F5344CB8AC3E}">
        <p14:creationId xmlns:p14="http://schemas.microsoft.com/office/powerpoint/2010/main" val="923886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DAECC86D-7A19-493B-B660-8247F81D48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12212"/>
              </p:ext>
            </p:extLst>
          </p:nvPr>
        </p:nvGraphicFramePr>
        <p:xfrm>
          <a:off x="819151" y="552450"/>
          <a:ext cx="7915274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98C670BB-30D6-4C1B-8F57-A96A074DDC48}"/>
              </a:ext>
            </a:extLst>
          </p:cNvPr>
          <p:cNvSpPr/>
          <p:nvPr/>
        </p:nvSpPr>
        <p:spPr>
          <a:xfrm>
            <a:off x="6026879" y="602848"/>
            <a:ext cx="3632980" cy="2372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作成例</a:t>
            </a:r>
          </a:p>
        </p:txBody>
      </p:sp>
    </p:spTree>
    <p:extLst>
      <p:ext uri="{BB962C8B-B14F-4D97-AF65-F5344CB8AC3E}">
        <p14:creationId xmlns:p14="http://schemas.microsoft.com/office/powerpoint/2010/main" val="1834625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1794</TotalTime>
  <Words>241</Words>
  <Application>Microsoft Office PowerPoint</Application>
  <PresentationFormat>A4 210 x 297 mm</PresentationFormat>
  <Paragraphs>34</Paragraphs>
  <Slides>4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メイリオ</vt:lpstr>
      <vt:lpstr>Arial</vt:lpstr>
      <vt:lpstr>Calibri</vt:lpstr>
      <vt:lpstr>Calibri Light</vt:lpstr>
      <vt:lpstr>Office テーマ</vt:lpstr>
      <vt:lpstr>Worksheet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平原 葉子</dc:creator>
  <cp:lastModifiedBy>平原 葉子</cp:lastModifiedBy>
  <cp:revision>15</cp:revision>
  <cp:lastPrinted>2020-03-12T01:41:39Z</cp:lastPrinted>
  <dcterms:created xsi:type="dcterms:W3CDTF">2020-03-12T01:31:18Z</dcterms:created>
  <dcterms:modified xsi:type="dcterms:W3CDTF">2022-07-29T09:04:54Z</dcterms:modified>
</cp:coreProperties>
</file>